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media/image11.svg" ContentType="image/svg+xml"/>
  <Override PartName="/ppt/media/image13.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19"/>
  </p:notesMasterIdLst>
  <p:sldIdLst>
    <p:sldId id="256" r:id="rId3"/>
    <p:sldId id="257" r:id="rId4"/>
    <p:sldId id="259" r:id="rId5"/>
    <p:sldId id="279" r:id="rId6"/>
    <p:sldId id="280" r:id="rId7"/>
    <p:sldId id="281" r:id="rId8"/>
    <p:sldId id="282" r:id="rId9"/>
    <p:sldId id="283" r:id="rId10"/>
    <p:sldId id="284" r:id="rId11"/>
    <p:sldId id="285" r:id="rId12"/>
    <p:sldId id="264" r:id="rId13"/>
    <p:sldId id="286" r:id="rId14"/>
    <p:sldId id="287" r:id="rId15"/>
    <p:sldId id="288" r:id="rId16"/>
    <p:sldId id="289"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B0604020202020204" charset="0"/>
      <p:regular r:id="rId24"/>
      <p:bold r:id="rId25"/>
      <p:italic r:id="rId26"/>
      <p:boldItalic r:id="rId27"/>
    </p:embeddedFont>
    <p:embeddedFont>
      <p:font typeface="Quicksand SemiBold" panose="020B060402020202020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138" y="36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Develop new learning materials utilizing Markdown and template documents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Manipulate existing learning objects, making them compliant with the FAIR-by-Design methodology</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Define slides in an open format</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Content Reuse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Editing files in Markdown</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Creating lesson plans, activities, assessments </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655023-15BA-426A-9B8A-8AC9C9D0639E}" type="doc">
      <dgm:prSet loTypeId="urn:microsoft.com/office/officeart/2005/8/layout/hList6" loCatId="list" qsTypeId="urn:microsoft.com/office/officeart/2005/8/quickstyle/simple1" qsCatId="simple" csTypeId="urn:microsoft.com/office/officeart/2005/8/colors/colorful1" csCatId="colorful"/>
      <dgm:spPr/>
      <dgm:t>
        <a:bodyPr/>
        <a:lstStyle/>
        <a:p>
          <a:endParaRPr lang="en-US"/>
        </a:p>
      </dgm:t>
    </dgm:pt>
    <dgm:pt modelId="{3A4EF085-5210-4861-A5D3-4052C9E4448D}">
      <dgm:prSet/>
      <dgm:spPr/>
      <dgm:t>
        <a:bodyPr/>
        <a:lstStyle/>
        <a:p>
          <a:r>
            <a:rPr lang="en-US" dirty="0">
              <a:solidFill>
                <a:schemeClr val="bg1"/>
              </a:solidFill>
            </a:rPr>
            <a:t>Source format can vary: .md, .pdf, .docx…</a:t>
          </a:r>
        </a:p>
      </dgm:t>
    </dgm:pt>
    <dgm:pt modelId="{85FB1CC9-BECF-470D-A4A0-E601A7720702}" type="parTrans" cxnId="{EB9C8797-A9A4-4B94-9341-971941BDE68F}">
      <dgm:prSet/>
      <dgm:spPr/>
      <dgm:t>
        <a:bodyPr/>
        <a:lstStyle/>
        <a:p>
          <a:endParaRPr lang="en-US"/>
        </a:p>
      </dgm:t>
    </dgm:pt>
    <dgm:pt modelId="{AA836D0A-073B-4310-8DBC-6BA285991A0A}" type="sibTrans" cxnId="{EB9C8797-A9A4-4B94-9341-971941BDE68F}">
      <dgm:prSet/>
      <dgm:spPr/>
      <dgm:t>
        <a:bodyPr/>
        <a:lstStyle/>
        <a:p>
          <a:endParaRPr lang="en-US"/>
        </a:p>
      </dgm:t>
    </dgm:pt>
    <dgm:pt modelId="{20CD55C5-7146-4FCA-B3EE-644BACEB32BA}">
      <dgm:prSet/>
      <dgm:spPr/>
      <dgm:t>
        <a:bodyPr/>
        <a:lstStyle/>
        <a:p>
          <a:r>
            <a:rPr lang="en-US" dirty="0">
              <a:solidFill>
                <a:schemeClr val="tx1"/>
              </a:solidFill>
            </a:rPr>
            <a:t>Editing the learning unit template, filling out necessary sections</a:t>
          </a:r>
        </a:p>
      </dgm:t>
    </dgm:pt>
    <dgm:pt modelId="{0BB44685-9390-4094-B052-9AFB52117CA8}" type="parTrans" cxnId="{501DE45B-4EA6-499B-8568-B15300D1293A}">
      <dgm:prSet/>
      <dgm:spPr/>
      <dgm:t>
        <a:bodyPr/>
        <a:lstStyle/>
        <a:p>
          <a:endParaRPr lang="en-US"/>
        </a:p>
      </dgm:t>
    </dgm:pt>
    <dgm:pt modelId="{23DC35D4-7035-4232-91CE-09EB587DBEA9}" type="sibTrans" cxnId="{501DE45B-4EA6-499B-8568-B15300D1293A}">
      <dgm:prSet/>
      <dgm:spPr/>
      <dgm:t>
        <a:bodyPr/>
        <a:lstStyle/>
        <a:p>
          <a:endParaRPr lang="en-US"/>
        </a:p>
      </dgm:t>
    </dgm:pt>
    <dgm:pt modelId="{843E324A-2D90-41E0-95BC-C7CD9F77D393}">
      <dgm:prSet/>
      <dgm:spPr/>
      <dgm:t>
        <a:bodyPr/>
        <a:lstStyle/>
        <a:p>
          <a:r>
            <a:rPr lang="en-US"/>
            <a:t>Adding Markdown metadata in the header</a:t>
          </a:r>
        </a:p>
      </dgm:t>
    </dgm:pt>
    <dgm:pt modelId="{C89AABDB-127C-4C77-8F60-4D37AB253FE8}" type="parTrans" cxnId="{DF625904-70EE-46F3-9BEF-B5A07E822C8E}">
      <dgm:prSet/>
      <dgm:spPr/>
      <dgm:t>
        <a:bodyPr/>
        <a:lstStyle/>
        <a:p>
          <a:endParaRPr lang="en-US"/>
        </a:p>
      </dgm:t>
    </dgm:pt>
    <dgm:pt modelId="{C57A4902-E0C2-4130-9C60-877CC3F7BB0A}" type="sibTrans" cxnId="{DF625904-70EE-46F3-9BEF-B5A07E822C8E}">
      <dgm:prSet/>
      <dgm:spPr/>
      <dgm:t>
        <a:bodyPr/>
        <a:lstStyle/>
        <a:p>
          <a:endParaRPr lang="en-US"/>
        </a:p>
      </dgm:t>
    </dgm:pt>
    <dgm:pt modelId="{E9D6C5B2-1B22-4455-9FCA-60E11AC6391F}">
      <dgm:prSet/>
      <dgm:spPr/>
      <dgm:t>
        <a:bodyPr/>
        <a:lstStyle/>
        <a:p>
          <a:r>
            <a:rPr lang="en-US"/>
            <a:t>Adapting the source content to be compliant with the base Markdown specification</a:t>
          </a:r>
        </a:p>
      </dgm:t>
    </dgm:pt>
    <dgm:pt modelId="{10AFAF55-6FEF-4B89-B8D1-CE7158E934B1}" type="parTrans" cxnId="{AE20DFC9-3DDC-40D3-99C4-16B54AA196DB}">
      <dgm:prSet/>
      <dgm:spPr/>
      <dgm:t>
        <a:bodyPr/>
        <a:lstStyle/>
        <a:p>
          <a:endParaRPr lang="en-US"/>
        </a:p>
      </dgm:t>
    </dgm:pt>
    <dgm:pt modelId="{1E657129-B6ED-4837-9DEF-8B24A95DDE32}" type="sibTrans" cxnId="{AE20DFC9-3DDC-40D3-99C4-16B54AA196DB}">
      <dgm:prSet/>
      <dgm:spPr/>
      <dgm:t>
        <a:bodyPr/>
        <a:lstStyle/>
        <a:p>
          <a:endParaRPr lang="en-US"/>
        </a:p>
      </dgm:t>
    </dgm:pt>
    <dgm:pt modelId="{FB6A87C0-E2AA-4E4A-B925-90C10F21D0CC}" type="pres">
      <dgm:prSet presAssocID="{CD655023-15BA-426A-9B8A-8AC9C9D0639E}" presName="Name0" presStyleCnt="0">
        <dgm:presLayoutVars>
          <dgm:dir/>
          <dgm:resizeHandles val="exact"/>
        </dgm:presLayoutVars>
      </dgm:prSet>
      <dgm:spPr/>
    </dgm:pt>
    <dgm:pt modelId="{BD88B803-29C1-45DF-9C8F-334CCBEFC078}" type="pres">
      <dgm:prSet presAssocID="{3A4EF085-5210-4861-A5D3-4052C9E4448D}" presName="node" presStyleLbl="node1" presStyleIdx="0" presStyleCnt="4">
        <dgm:presLayoutVars>
          <dgm:bulletEnabled val="1"/>
        </dgm:presLayoutVars>
      </dgm:prSet>
      <dgm:spPr/>
    </dgm:pt>
    <dgm:pt modelId="{048602ED-1ED0-461C-B357-81369105D521}" type="pres">
      <dgm:prSet presAssocID="{AA836D0A-073B-4310-8DBC-6BA285991A0A}" presName="sibTrans" presStyleCnt="0"/>
      <dgm:spPr/>
    </dgm:pt>
    <dgm:pt modelId="{726E6D03-993B-4C81-961F-DF9CF64BB8C3}" type="pres">
      <dgm:prSet presAssocID="{20CD55C5-7146-4FCA-B3EE-644BACEB32BA}" presName="node" presStyleLbl="node1" presStyleIdx="1" presStyleCnt="4">
        <dgm:presLayoutVars>
          <dgm:bulletEnabled val="1"/>
        </dgm:presLayoutVars>
      </dgm:prSet>
      <dgm:spPr/>
    </dgm:pt>
    <dgm:pt modelId="{06A42C75-54E1-41E1-8A32-C5CA52B8136E}" type="pres">
      <dgm:prSet presAssocID="{23DC35D4-7035-4232-91CE-09EB587DBEA9}" presName="sibTrans" presStyleCnt="0"/>
      <dgm:spPr/>
    </dgm:pt>
    <dgm:pt modelId="{EB18A5B1-CC42-49CD-A78A-DD2C6F61159A}" type="pres">
      <dgm:prSet presAssocID="{843E324A-2D90-41E0-95BC-C7CD9F77D393}" presName="node" presStyleLbl="node1" presStyleIdx="2" presStyleCnt="4">
        <dgm:presLayoutVars>
          <dgm:bulletEnabled val="1"/>
        </dgm:presLayoutVars>
      </dgm:prSet>
      <dgm:spPr/>
    </dgm:pt>
    <dgm:pt modelId="{B97B78BF-4C60-4D15-AC16-7A99A7AA27F8}" type="pres">
      <dgm:prSet presAssocID="{C57A4902-E0C2-4130-9C60-877CC3F7BB0A}" presName="sibTrans" presStyleCnt="0"/>
      <dgm:spPr/>
    </dgm:pt>
    <dgm:pt modelId="{4527C4C5-C207-4258-BF68-2FCDF8508E37}" type="pres">
      <dgm:prSet presAssocID="{E9D6C5B2-1B22-4455-9FCA-60E11AC6391F}" presName="node" presStyleLbl="node1" presStyleIdx="3" presStyleCnt="4">
        <dgm:presLayoutVars>
          <dgm:bulletEnabled val="1"/>
        </dgm:presLayoutVars>
      </dgm:prSet>
      <dgm:spPr/>
    </dgm:pt>
  </dgm:ptLst>
  <dgm:cxnLst>
    <dgm:cxn modelId="{DF625904-70EE-46F3-9BEF-B5A07E822C8E}" srcId="{CD655023-15BA-426A-9B8A-8AC9C9D0639E}" destId="{843E324A-2D90-41E0-95BC-C7CD9F77D393}" srcOrd="2" destOrd="0" parTransId="{C89AABDB-127C-4C77-8F60-4D37AB253FE8}" sibTransId="{C57A4902-E0C2-4130-9C60-877CC3F7BB0A}"/>
    <dgm:cxn modelId="{B9A2D73E-A7A8-4DFA-9D31-B32EE705BC41}" type="presOf" srcId="{CD655023-15BA-426A-9B8A-8AC9C9D0639E}" destId="{FB6A87C0-E2AA-4E4A-B925-90C10F21D0CC}" srcOrd="0" destOrd="0" presId="urn:microsoft.com/office/officeart/2005/8/layout/hList6"/>
    <dgm:cxn modelId="{501DE45B-4EA6-499B-8568-B15300D1293A}" srcId="{CD655023-15BA-426A-9B8A-8AC9C9D0639E}" destId="{20CD55C5-7146-4FCA-B3EE-644BACEB32BA}" srcOrd="1" destOrd="0" parTransId="{0BB44685-9390-4094-B052-9AFB52117CA8}" sibTransId="{23DC35D4-7035-4232-91CE-09EB587DBEA9}"/>
    <dgm:cxn modelId="{8B313462-122E-475A-9532-DE278AE1E778}" type="presOf" srcId="{843E324A-2D90-41E0-95BC-C7CD9F77D393}" destId="{EB18A5B1-CC42-49CD-A78A-DD2C6F61159A}" srcOrd="0" destOrd="0" presId="urn:microsoft.com/office/officeart/2005/8/layout/hList6"/>
    <dgm:cxn modelId="{679A0748-C1C2-4A0F-A3CC-0D54444E285F}" type="presOf" srcId="{E9D6C5B2-1B22-4455-9FCA-60E11AC6391F}" destId="{4527C4C5-C207-4258-BF68-2FCDF8508E37}" srcOrd="0" destOrd="0" presId="urn:microsoft.com/office/officeart/2005/8/layout/hList6"/>
    <dgm:cxn modelId="{8E135C7C-91AA-431C-AD1D-64A5BEA9435F}" type="presOf" srcId="{3A4EF085-5210-4861-A5D3-4052C9E4448D}" destId="{BD88B803-29C1-45DF-9C8F-334CCBEFC078}" srcOrd="0" destOrd="0" presId="urn:microsoft.com/office/officeart/2005/8/layout/hList6"/>
    <dgm:cxn modelId="{C96E5282-A76E-4428-BB03-E4A5A9103B5E}" type="presOf" srcId="{20CD55C5-7146-4FCA-B3EE-644BACEB32BA}" destId="{726E6D03-993B-4C81-961F-DF9CF64BB8C3}" srcOrd="0" destOrd="0" presId="urn:microsoft.com/office/officeart/2005/8/layout/hList6"/>
    <dgm:cxn modelId="{EB9C8797-A9A4-4B94-9341-971941BDE68F}" srcId="{CD655023-15BA-426A-9B8A-8AC9C9D0639E}" destId="{3A4EF085-5210-4861-A5D3-4052C9E4448D}" srcOrd="0" destOrd="0" parTransId="{85FB1CC9-BECF-470D-A4A0-E601A7720702}" sibTransId="{AA836D0A-073B-4310-8DBC-6BA285991A0A}"/>
    <dgm:cxn modelId="{AE20DFC9-3DDC-40D3-99C4-16B54AA196DB}" srcId="{CD655023-15BA-426A-9B8A-8AC9C9D0639E}" destId="{E9D6C5B2-1B22-4455-9FCA-60E11AC6391F}" srcOrd="3" destOrd="0" parTransId="{10AFAF55-6FEF-4B89-B8D1-CE7158E934B1}" sibTransId="{1E657129-B6ED-4837-9DEF-8B24A95DDE32}"/>
    <dgm:cxn modelId="{1820B128-A70F-4ADC-8DCD-C1E3AA4C4BF5}" type="presParOf" srcId="{FB6A87C0-E2AA-4E4A-B925-90C10F21D0CC}" destId="{BD88B803-29C1-45DF-9C8F-334CCBEFC078}" srcOrd="0" destOrd="0" presId="urn:microsoft.com/office/officeart/2005/8/layout/hList6"/>
    <dgm:cxn modelId="{B5BE7EA5-0750-4216-8E54-EE0A94A04261}" type="presParOf" srcId="{FB6A87C0-E2AA-4E4A-B925-90C10F21D0CC}" destId="{048602ED-1ED0-461C-B357-81369105D521}" srcOrd="1" destOrd="0" presId="urn:microsoft.com/office/officeart/2005/8/layout/hList6"/>
    <dgm:cxn modelId="{3D42ED78-5329-49BF-B4DC-D0E558B3E04A}" type="presParOf" srcId="{FB6A87C0-E2AA-4E4A-B925-90C10F21D0CC}" destId="{726E6D03-993B-4C81-961F-DF9CF64BB8C3}" srcOrd="2" destOrd="0" presId="urn:microsoft.com/office/officeart/2005/8/layout/hList6"/>
    <dgm:cxn modelId="{C298D9B5-A8B8-4A6F-8C7D-49A8488A5643}" type="presParOf" srcId="{FB6A87C0-E2AA-4E4A-B925-90C10F21D0CC}" destId="{06A42C75-54E1-41E1-8A32-C5CA52B8136E}" srcOrd="3" destOrd="0" presId="urn:microsoft.com/office/officeart/2005/8/layout/hList6"/>
    <dgm:cxn modelId="{9AD19D5C-B22C-4BA3-8CA3-CB7F2A38386C}" type="presParOf" srcId="{FB6A87C0-E2AA-4E4A-B925-90C10F21D0CC}" destId="{EB18A5B1-CC42-49CD-A78A-DD2C6F61159A}" srcOrd="4" destOrd="0" presId="urn:microsoft.com/office/officeart/2005/8/layout/hList6"/>
    <dgm:cxn modelId="{9AFF6036-CE3F-4831-9595-546FDE2DEF10}" type="presParOf" srcId="{FB6A87C0-E2AA-4E4A-B925-90C10F21D0CC}" destId="{B97B78BF-4C60-4D15-AC16-7A99A7AA27F8}" srcOrd="5" destOrd="0" presId="urn:microsoft.com/office/officeart/2005/8/layout/hList6"/>
    <dgm:cxn modelId="{FCA641D3-68B4-485A-AEB4-69BB87E8FB05}" type="presParOf" srcId="{FB6A87C0-E2AA-4E4A-B925-90C10F21D0CC}" destId="{4527C4C5-C207-4258-BF68-2FCDF8508E37}"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800" b="0" dirty="0">
              <a:solidFill>
                <a:schemeClr val="tx1"/>
              </a:solidFill>
            </a:rPr>
            <a:t>You have been tasked to develop a new course on the topic of Open Data. As part of your existing efforts, you have discovered “</a:t>
          </a:r>
          <a:r>
            <a:rPr lang="nn-NO" sz="2800" b="0" i="0" dirty="0">
              <a:solidFill>
                <a:schemeClr val="tx1"/>
              </a:solidFill>
            </a:rPr>
            <a:t>Lesson 5: Planning for Open Data</a:t>
          </a:r>
          <a:r>
            <a:rPr lang="en-GB" sz="2800" b="0" dirty="0">
              <a:solidFill>
                <a:schemeClr val="tx1"/>
              </a:solidFill>
            </a:rPr>
            <a:t>”, by </a:t>
          </a:r>
          <a:r>
            <a:rPr lang="en-GB" sz="2800" b="0" dirty="0" err="1">
              <a:solidFill>
                <a:schemeClr val="tx1"/>
              </a:solidFill>
            </a:rPr>
            <a:t>OpenSciency</a:t>
          </a:r>
          <a:r>
            <a:rPr lang="en-GB" sz="2800" b="0" dirty="0">
              <a:solidFill>
                <a:schemeClr val="tx1"/>
              </a:solidFill>
            </a:rPr>
            <a:t> (</a:t>
          </a:r>
          <a:r>
            <a:rPr lang="en-US" sz="2800" b="0" dirty="0">
              <a:solidFill>
                <a:schemeClr val="tx1"/>
              </a:solidFill>
              <a:hlinkClick xmlns:r="http://schemas.openxmlformats.org/officeDocument/2006/relationships" r:id="rId1"/>
            </a:rPr>
            <a:t>https://github.com/opensciency/OpenData/blob/main/lessons/lesson5.md</a:t>
          </a:r>
          <a:r>
            <a:rPr lang="en-GB" sz="2800" b="0" dirty="0">
              <a:solidFill>
                <a:schemeClr val="tx1"/>
              </a:solidFill>
            </a:rPr>
            <a:t>). It is your task to adapt this learning unit, following the FAIR-by-Design Methodology</a:t>
          </a:r>
          <a:endParaRPr lang="en-MK" sz="28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Take a moment to look at the document and skim it.</a:t>
          </a:r>
        </a:p>
        <a:p>
          <a:pPr algn="ctr"/>
          <a:r>
            <a:rPr lang="en-US" dirty="0">
              <a:solidFill>
                <a:schemeClr val="tx1"/>
              </a:solidFill>
            </a:rPr>
            <a:t>Is it possible to reuse it in the context of your new learning unit on open data? </a:t>
          </a:r>
        </a:p>
        <a:p>
          <a:pPr algn="ctr"/>
          <a:r>
            <a:rPr lang="en-US" dirty="0">
              <a:solidFill>
                <a:schemeClr val="tx1"/>
              </a:solidFill>
            </a:rPr>
            <a:t>Is its license compatible with your other training materials and can it be reused?</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Rename the Learning Unit directory in Obsidian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Download the raw Markdown file locally, to your Git repository.</a:t>
          </a:r>
        </a:p>
        <a:p>
          <a:pPr algn="ctr"/>
          <a:r>
            <a:rPr lang="en-GB" b="0" dirty="0">
              <a:solidFill>
                <a:schemeClr val="tx1"/>
              </a:solidFill>
            </a:rPr>
            <a:t>(Obsidian -&gt; Right click on the Learning Unit directory -&gt; Show in system explorer)</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Add the missing sections to the downloaded Markdown by copying them over from the template</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Fill in the metadata in the Markdown header. Fill out the rest of the information in the template</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Using the provided templates, fill out the information regarding the Activities and Assessments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Commit and push the changes using GitHub Desktop. Preview the live Git book website for any formatting errors</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utilizing Markdown and template documents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Define slides in an open format</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Introduction to Content Reuse</a:t>
          </a:r>
          <a:endParaRPr lang="en-MK" sz="26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Editing files in Markdown</a:t>
          </a:r>
          <a:endParaRPr lang="en-MK" sz="26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GB" sz="2600" b="1" kern="1200" dirty="0">
              <a:solidFill>
                <a:schemeClr val="tx1"/>
              </a:solidFill>
            </a:rPr>
            <a:t>Creating lesson plans, activities, assessments </a:t>
          </a:r>
          <a:endParaRPr lang="en-MK" sz="26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88B803-29C1-45DF-9C8F-334CCBEFC078}">
      <dsp:nvSpPr>
        <dsp:cNvPr id="0" name=""/>
        <dsp:cNvSpPr/>
      </dsp:nvSpPr>
      <dsp:spPr>
        <a:xfrm rot="16200000">
          <a:off x="-929284" y="931819"/>
          <a:ext cx="4351338" cy="2487699"/>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Source format can vary: .md, .pdf, .docx…</a:t>
          </a:r>
        </a:p>
      </dsp:txBody>
      <dsp:txXfrm rot="5400000">
        <a:off x="2535" y="870268"/>
        <a:ext cx="2487699" cy="2610802"/>
      </dsp:txXfrm>
    </dsp:sp>
    <dsp:sp modelId="{726E6D03-993B-4C81-961F-DF9CF64BB8C3}">
      <dsp:nvSpPr>
        <dsp:cNvPr id="0" name=""/>
        <dsp:cNvSpPr/>
      </dsp:nvSpPr>
      <dsp:spPr>
        <a:xfrm rot="16200000">
          <a:off x="1744992" y="931819"/>
          <a:ext cx="4351338" cy="2487699"/>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Editing the learning unit template, filling out necessary sections</a:t>
          </a:r>
        </a:p>
      </dsp:txBody>
      <dsp:txXfrm rot="5400000">
        <a:off x="2676811" y="870268"/>
        <a:ext cx="2487699" cy="2610802"/>
      </dsp:txXfrm>
    </dsp:sp>
    <dsp:sp modelId="{EB18A5B1-CC42-49CD-A78A-DD2C6F61159A}">
      <dsp:nvSpPr>
        <dsp:cNvPr id="0" name=""/>
        <dsp:cNvSpPr/>
      </dsp:nvSpPr>
      <dsp:spPr>
        <a:xfrm rot="16200000">
          <a:off x="4419269" y="931819"/>
          <a:ext cx="4351338" cy="2487699"/>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Adding Markdown metadata in the header</a:t>
          </a:r>
        </a:p>
      </dsp:txBody>
      <dsp:txXfrm rot="5400000">
        <a:off x="5351088" y="870268"/>
        <a:ext cx="2487699" cy="2610802"/>
      </dsp:txXfrm>
    </dsp:sp>
    <dsp:sp modelId="{4527C4C5-C207-4258-BF68-2FCDF8508E37}">
      <dsp:nvSpPr>
        <dsp:cNvPr id="0" name=""/>
        <dsp:cNvSpPr/>
      </dsp:nvSpPr>
      <dsp:spPr>
        <a:xfrm rot="16200000">
          <a:off x="7093546" y="931819"/>
          <a:ext cx="4351338" cy="2487699"/>
        </a:xfrm>
        <a:prstGeom prst="flowChartManualOperati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Adapting the source content to be compliant with the base Markdown specification</a:t>
          </a:r>
        </a:p>
      </dsp:txBody>
      <dsp:txXfrm rot="5400000">
        <a:off x="8025365" y="870268"/>
        <a:ext cx="2487699" cy="2610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b="0" kern="1200" dirty="0">
              <a:solidFill>
                <a:schemeClr val="tx1"/>
              </a:solidFill>
            </a:rPr>
            <a:t>You have been tasked to develop a new course on the topic of Open Data. As part of your existing efforts, you have discovered “</a:t>
          </a:r>
          <a:r>
            <a:rPr lang="nn-NO" sz="2800" b="0" i="0" kern="1200" dirty="0">
              <a:solidFill>
                <a:schemeClr val="tx1"/>
              </a:solidFill>
            </a:rPr>
            <a:t>Lesson 5: Planning for Open Data</a:t>
          </a:r>
          <a:r>
            <a:rPr lang="en-GB" sz="2800" b="0" kern="1200" dirty="0">
              <a:solidFill>
                <a:schemeClr val="tx1"/>
              </a:solidFill>
            </a:rPr>
            <a:t>”, by </a:t>
          </a:r>
          <a:r>
            <a:rPr lang="en-GB" sz="2800" b="0" kern="1200" dirty="0" err="1">
              <a:solidFill>
                <a:schemeClr val="tx1"/>
              </a:solidFill>
            </a:rPr>
            <a:t>OpenSciency</a:t>
          </a:r>
          <a:r>
            <a:rPr lang="en-GB" sz="2800" b="0" kern="1200" dirty="0">
              <a:solidFill>
                <a:schemeClr val="tx1"/>
              </a:solidFill>
            </a:rPr>
            <a:t> (</a:t>
          </a:r>
          <a:r>
            <a:rPr lang="en-US" sz="2800" b="0" kern="1200" dirty="0">
              <a:solidFill>
                <a:schemeClr val="tx1"/>
              </a:solidFill>
              <a:hlinkClick xmlns:r="http://schemas.openxmlformats.org/officeDocument/2006/relationships" r:id="rId1"/>
            </a:rPr>
            <a:t>https://github.com/opensciency/OpenData/blob/main/lessons/lesson5.md</a:t>
          </a:r>
          <a:r>
            <a:rPr lang="en-GB" sz="2800" b="0" kern="1200" dirty="0">
              <a:solidFill>
                <a:schemeClr val="tx1"/>
              </a:solidFill>
            </a:rPr>
            <a:t>). It is your task to adapt this learning unit, following the FAIR-by-Design Methodology</a:t>
          </a:r>
          <a:endParaRPr lang="en-MK" sz="28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b="0" kern="1200" dirty="0">
              <a:solidFill>
                <a:schemeClr val="tx1"/>
              </a:solidFill>
            </a:rPr>
            <a:t>Take a moment to look at the document and skim it.</a:t>
          </a:r>
        </a:p>
        <a:p>
          <a:pPr marL="0" lvl="0" indent="0" algn="ctr" defTabSz="1511300">
            <a:lnSpc>
              <a:spcPct val="90000"/>
            </a:lnSpc>
            <a:spcBef>
              <a:spcPct val="0"/>
            </a:spcBef>
            <a:spcAft>
              <a:spcPct val="35000"/>
            </a:spcAft>
            <a:buNone/>
          </a:pPr>
          <a:r>
            <a:rPr lang="en-US" sz="3400" kern="1200" dirty="0">
              <a:solidFill>
                <a:schemeClr val="tx1"/>
              </a:solidFill>
            </a:rPr>
            <a:t>Is it possible to reuse it in the context of your new learning unit on open data? </a:t>
          </a:r>
        </a:p>
        <a:p>
          <a:pPr marL="0" lvl="0" indent="0" algn="ctr" defTabSz="1511300">
            <a:lnSpc>
              <a:spcPct val="90000"/>
            </a:lnSpc>
            <a:spcBef>
              <a:spcPct val="0"/>
            </a:spcBef>
            <a:spcAft>
              <a:spcPct val="35000"/>
            </a:spcAft>
            <a:buNone/>
          </a:pPr>
          <a:r>
            <a:rPr lang="en-US" sz="3400" kern="1200" dirty="0">
              <a:solidFill>
                <a:schemeClr val="tx1"/>
              </a:solidFill>
            </a:rPr>
            <a:t>Is its license compatible with your other training materials and can it be reused?</a:t>
          </a:r>
          <a:endParaRPr lang="en-MK" sz="34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Rename the Learning Unit directory in Obsidian</a:t>
          </a:r>
          <a:endParaRPr lang="en-MK" sz="31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Download the raw Markdown file locally, to your Git repository.</a:t>
          </a:r>
        </a:p>
        <a:p>
          <a:pPr marL="0" lvl="0" indent="0" algn="ctr" defTabSz="1377950">
            <a:lnSpc>
              <a:spcPct val="90000"/>
            </a:lnSpc>
            <a:spcBef>
              <a:spcPct val="0"/>
            </a:spcBef>
            <a:spcAft>
              <a:spcPct val="35000"/>
            </a:spcAft>
            <a:buNone/>
          </a:pPr>
          <a:r>
            <a:rPr lang="en-GB" sz="3100" b="0" kern="1200" dirty="0">
              <a:solidFill>
                <a:schemeClr val="tx1"/>
              </a:solidFill>
            </a:rPr>
            <a:t>(Obsidian -&gt; Right click on the Learning Unit directory -&gt; Show in system explorer)</a:t>
          </a:r>
          <a:endParaRPr lang="en-MK" sz="3100" kern="1200" dirty="0">
            <a:solidFill>
              <a:schemeClr val="tx1"/>
            </a:solidFill>
          </a:endParaRP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solidFill>
                <a:schemeClr val="tx1"/>
              </a:solidFill>
            </a:rPr>
            <a:t>Add the missing sections to the downloaded Markdown by copying them over from the template</a:t>
          </a:r>
          <a:endParaRPr lang="en-MK" sz="38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Fill in the metadata in the Markdown header. Fill out the rest of the information in the template</a:t>
          </a:r>
          <a:endParaRPr lang="en-MK" sz="3800" kern="1200" dirty="0">
            <a:solidFill>
              <a:schemeClr val="tx1"/>
            </a:solidFill>
          </a:endParaRPr>
        </a:p>
      </dsp:txBody>
      <dsp:txXfrm>
        <a:off x="5508110" y="673807"/>
        <a:ext cx="5006206" cy="30037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solidFill>
                <a:schemeClr val="tx1"/>
              </a:solidFill>
            </a:rPr>
            <a:t>Using the provided templates, fill out the information regarding the Activities and Assessments</a:t>
          </a:r>
          <a:endParaRPr lang="en-MK" sz="37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GB" sz="3700" b="0" kern="1200" dirty="0">
              <a:solidFill>
                <a:schemeClr val="tx1"/>
              </a:solidFill>
            </a:rPr>
            <a:t>Commit and push the changes using GitHub Desktop. Preview the live Git book website for any formatting errors</a:t>
          </a:r>
          <a:endParaRPr lang="en-MK" sz="3700" kern="1200" dirty="0">
            <a:solidFill>
              <a:schemeClr val="tx1"/>
            </a:solidFill>
          </a:endParaRPr>
        </a:p>
      </dsp:txBody>
      <dsp:txXfrm>
        <a:off x="5508110" y="673807"/>
        <a:ext cx="5006206" cy="30037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22-Aug-23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 Id="rId9" Type="http://schemas.openxmlformats.org/officeDocument/2006/relationships/slideLayout" Target="../slideLayouts/slideLayout24.xml"/><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theme" Target="../theme/theme2.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7.jpg"/><Relationship Id="rId3" Type="http://schemas.openxmlformats.org/officeDocument/2006/relationships/hyperlink" Target="https://pixabay.com/users/skitterphoto-324082/?utm_source=link-attribution&amp;utm_medium=referral&amp;utm_campaign=image&amp;utm_content=1269458" TargetMode="External"/><Relationship Id="rId4" Type="http://schemas.openxmlformats.org/officeDocument/2006/relationships/hyperlink" Target="https://pixabay.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8.png"/><Relationship Id="rId8" Type="http://schemas.openxmlformats.org/officeDocument/2006/relationships/image" Target="../media/image9.svg"/><Relationship Id="rId9" Type="http://schemas.openxmlformats.org/officeDocument/2006/relationships/image" Target="../media/image10.png"/><Relationship Id="rId10" Type="http://schemas.openxmlformats.org/officeDocument/2006/relationships/image" Target="../media/image11.svg"/><Relationship Id="rId11" Type="http://schemas.openxmlformats.org/officeDocument/2006/relationships/image" Target="../media/image12.png"/><Relationship Id="rId12" Type="http://schemas.openxmlformats.org/officeDocument/2006/relationships/image" Target="../media/image13.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 Id="rId3" Type="http://schemas.openxmlformats.org/officeDocument/2006/relationships/hyperlink" Target="https://pixabay.com/users/tfity-2253901" TargetMode="External"/><Relationship Id="rId4" Type="http://schemas.openxmlformats.org/officeDocument/2006/relationships/hyperlink" Target="https://pixabay.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5.jpg"/><Relationship Id="rId3" Type="http://schemas.openxmlformats.org/officeDocument/2006/relationships/hyperlink" Target="https://pixabay.com/users/wikimediaimages-1185597" TargetMode="External"/><Relationship Id="rId4" Type="http://schemas.openxmlformats.org/officeDocument/2006/relationships/hyperlink" Target="https://pixabay.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6.jpg"/><Relationship Id="rId3" Type="http://schemas.openxmlformats.org/officeDocument/2006/relationships/hyperlink" Target="https://pixabay.com/users/larisa-k-1107275" TargetMode="External"/><Relationship Id="rId4" Type="http://schemas.openxmlformats.org/officeDocument/2006/relationships/hyperlink" Target="https://pixabay.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hbubecc.wixsite.com/jordan/too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Mix</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5C9E3-7771-32AC-EF29-52461598321F}"/>
              </a:ext>
            </a:extLst>
          </p:cNvPr>
          <p:cNvSpPr>
            <a:spLocks noGrp="1"/>
          </p:cNvSpPr>
          <p:nvPr>
            <p:ph type="title"/>
          </p:nvPr>
        </p:nvSpPr>
        <p:spPr>
          <a:xfrm>
            <a:off x="838200" y="365129"/>
            <a:ext cx="10515600" cy="1325563"/>
          </a:xfrm>
        </p:spPr>
        <p:txBody>
          <a:bodyPr anchor="ctr">
            <a:normAutofit/>
          </a:bodyPr>
          <a:lstStyle/>
          <a:p>
            <a:r>
              <a:rPr lang="en-US" dirty="0"/>
              <a:t>Observing Changes</a:t>
            </a:r>
          </a:p>
        </p:txBody>
      </p:sp>
      <p:sp>
        <p:nvSpPr>
          <p:cNvPr id="3" name="Content Placeholder 2">
            <a:extLst>
              <a:ext uri="{FF2B5EF4-FFF2-40B4-BE49-F238E27FC236}">
                <a16:creationId xmlns:a16="http://schemas.microsoft.com/office/drawing/2014/main" id="{9FA56A00-E74A-8FCB-0F2B-A589578459AD}"/>
              </a:ext>
            </a:extLst>
          </p:cNvPr>
          <p:cNvSpPr>
            <a:spLocks noGrp="1"/>
          </p:cNvSpPr>
          <p:nvPr>
            <p:ph sz="half" idx="1"/>
          </p:nvPr>
        </p:nvSpPr>
        <p:spPr>
          <a:xfrm>
            <a:off x="838199" y="1825625"/>
            <a:ext cx="5990197" cy="4351338"/>
          </a:xfrm>
        </p:spPr>
        <p:txBody>
          <a:bodyPr>
            <a:normAutofit/>
          </a:bodyPr>
          <a:lstStyle/>
          <a:p>
            <a:r>
              <a:rPr lang="en-US" dirty="0"/>
              <a:t>Iterative process</a:t>
            </a:r>
          </a:p>
          <a:p>
            <a:r>
              <a:rPr lang="en-US" dirty="0"/>
              <a:t>Committing the changes</a:t>
            </a:r>
          </a:p>
          <a:p>
            <a:r>
              <a:rPr lang="en-US" dirty="0"/>
              <a:t>Pushing the files to GitHub</a:t>
            </a:r>
          </a:p>
          <a:p>
            <a:r>
              <a:rPr lang="en-US" dirty="0"/>
              <a:t>The Git book publishing workflow is started automatically</a:t>
            </a:r>
          </a:p>
          <a:p>
            <a:r>
              <a:rPr lang="en-US" dirty="0"/>
              <a:t>Verifying the content using the Git book URL</a:t>
            </a:r>
          </a:p>
        </p:txBody>
      </p:sp>
      <p:pic>
        <p:nvPicPr>
          <p:cNvPr id="6" name="Picture 5">
            <a:extLst>
              <a:ext uri="{FF2B5EF4-FFF2-40B4-BE49-F238E27FC236}">
                <a16:creationId xmlns:a16="http://schemas.microsoft.com/office/drawing/2014/main" id="{44597557-B2C4-D20A-14EE-FC880A847B7E}"/>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8849" r="14683" b="3"/>
          <a:stretch/>
        </p:blipFill>
        <p:spPr>
          <a:xfrm>
            <a:off x="6900760" y="0"/>
            <a:ext cx="5291240" cy="6371630"/>
          </a:xfrm>
          <a:prstGeom prst="rect">
            <a:avLst/>
          </a:prstGeom>
          <a:noFill/>
        </p:spPr>
      </p:pic>
      <p:sp>
        <p:nvSpPr>
          <p:cNvPr id="4" name="Footer Placeholder 3">
            <a:extLst>
              <a:ext uri="{FF2B5EF4-FFF2-40B4-BE49-F238E27FC236}">
                <a16:creationId xmlns:a16="http://schemas.microsoft.com/office/drawing/2014/main" id="{7A1C61BE-81AF-DD1C-1AA6-5A3585758418}"/>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EDDEDD9D-4742-F1D5-1678-919AF419FFE9}"/>
              </a:ext>
              <a:ext uri="{C183D7F6-B498-43B3-948B-1728B52AA6E4}">
                <adec:decorative xmlns:adec="http://schemas.microsoft.com/office/drawing/2017/decorative" val="1"/>
              </a:ext>
            </a:extLst>
          </p:cNvPr>
          <p:cNvSpPr txBox="1"/>
          <p:nvPr/>
        </p:nvSpPr>
        <p:spPr>
          <a:xfrm>
            <a:off x="46049" y="6038463"/>
            <a:ext cx="3685692"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Rudy and Peter </a:t>
            </a:r>
            <a:r>
              <a:rPr lang="en-US" sz="1200" b="0" i="0" u="sng" dirty="0" err="1">
                <a:solidFill>
                  <a:srgbClr val="191B26"/>
                </a:solidFill>
                <a:effectLst/>
                <a:hlinkClick r:id="rId3"/>
              </a:rPr>
              <a:t>Skitterians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147412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Content Mix in Practice</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5307141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Decisions, Decisions…</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6223046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(1) </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Rename the learning unit directory in Obsidian&#10;&#10;Download the raw Markdown file locally, to your Git repository.&#10;(Obsidian -&gt; Right click on the Learning Unit directory -&gt; Show in system explore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05858739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9083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(2)</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Add the missing sections to the downloaded Markdown by copying them over from the template&#10;&#10;Fill in the metadata in the Markdown header. Fill out the rest of the information in the template&#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2771026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5038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Run Through the Finish Line</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Using the provided templates, fill out the information regarding the Activities and Assessments&#10;&#10;Commit and push the changes using GitHub Desktop. Preview the live Git book website for any formatting errors&#10;&#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50224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2708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https://doi.org/10.5281/zenodo.10716172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853119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Crane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320112" y="3603111"/>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981332" y="4853996"/>
            <a:ext cx="914400" cy="914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21935957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8082134" cy="4351338"/>
          </a:xfrm>
        </p:spPr>
        <p:txBody>
          <a:bodyPr/>
          <a:lstStyle/>
          <a:p>
            <a:r>
              <a:rPr lang="en-US" dirty="0"/>
              <a:t>Reusing existing learning materials as an important aspect of FAIR-by-Design</a:t>
            </a:r>
          </a:p>
          <a:p>
            <a:r>
              <a:rPr lang="en-US" dirty="0"/>
              <a:t>Important questions</a:t>
            </a:r>
          </a:p>
          <a:p>
            <a:pPr lvl="1"/>
            <a:r>
              <a:rPr lang="en-US" dirty="0"/>
              <a:t>Quality</a:t>
            </a:r>
          </a:p>
          <a:p>
            <a:pPr lvl="1"/>
            <a:r>
              <a:rPr lang="en-US" dirty="0"/>
              <a:t>License compatibility</a:t>
            </a:r>
          </a:p>
          <a:p>
            <a:pPr lvl="1"/>
            <a:r>
              <a:rPr lang="en-US" dirty="0"/>
              <a:t>Attribution</a:t>
            </a:r>
          </a:p>
          <a:p>
            <a:r>
              <a:rPr lang="en-US" dirty="0"/>
              <a:t>Adapting the content using the Markdown templates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a:extLst>
              <a:ext uri="{FF2B5EF4-FFF2-40B4-BE49-F238E27FC236}">
                <a16:creationId xmlns:a16="http://schemas.microsoft.com/office/drawing/2014/main" id="{60BCE847-9841-F498-46EF-13B8F22ED1F3}"/>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7402" y="2272957"/>
            <a:ext cx="2506377" cy="2506377"/>
          </a:xfrm>
          <a:prstGeom prst="rect">
            <a:avLst/>
          </a:prstGeom>
        </p:spPr>
      </p:pic>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10244241" y="6038463"/>
            <a:ext cx="1921447" cy="276999"/>
          </a:xfrm>
          <a:prstGeom prst="rect">
            <a:avLst/>
          </a:prstGeom>
          <a:noFill/>
        </p:spPr>
        <p:txBody>
          <a:bodyPr wrap="square" rtlCol="0">
            <a:spAutoFit/>
          </a:bodyPr>
          <a:lstStyle/>
          <a:p>
            <a:r>
              <a:rPr lang="en-US" sz="1200" dirty="0"/>
              <a:t>Image by </a:t>
            </a:r>
            <a:r>
              <a:rPr lang="en-US" sz="1200" dirty="0">
                <a:hlinkClick r:id="rId3"/>
              </a:rPr>
              <a:t>tFity</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9CE7-98B6-78FB-E253-323957B5F1DF}"/>
              </a:ext>
            </a:extLst>
          </p:cNvPr>
          <p:cNvSpPr>
            <a:spLocks noGrp="1"/>
          </p:cNvSpPr>
          <p:nvPr>
            <p:ph type="title"/>
          </p:nvPr>
        </p:nvSpPr>
        <p:spPr>
          <a:xfrm>
            <a:off x="838200" y="365129"/>
            <a:ext cx="10515600" cy="1325563"/>
          </a:xfrm>
        </p:spPr>
        <p:txBody>
          <a:bodyPr anchor="ctr">
            <a:normAutofit/>
          </a:bodyPr>
          <a:lstStyle/>
          <a:p>
            <a:r>
              <a:rPr lang="en-US" dirty="0"/>
              <a:t>Readiness Check</a:t>
            </a:r>
          </a:p>
        </p:txBody>
      </p:sp>
      <p:sp>
        <p:nvSpPr>
          <p:cNvPr id="3" name="Content Placeholder 2">
            <a:extLst>
              <a:ext uri="{FF2B5EF4-FFF2-40B4-BE49-F238E27FC236}">
                <a16:creationId xmlns:a16="http://schemas.microsoft.com/office/drawing/2014/main" id="{84553327-210D-54BE-94FB-DAD11E42218E}"/>
              </a:ext>
            </a:extLst>
          </p:cNvPr>
          <p:cNvSpPr>
            <a:spLocks noGrp="1"/>
          </p:cNvSpPr>
          <p:nvPr>
            <p:ph sz="half" idx="1"/>
          </p:nvPr>
        </p:nvSpPr>
        <p:spPr>
          <a:xfrm>
            <a:off x="838199" y="1825625"/>
            <a:ext cx="6233599" cy="4351338"/>
          </a:xfrm>
        </p:spPr>
        <p:txBody>
          <a:bodyPr>
            <a:normAutofit/>
          </a:bodyPr>
          <a:lstStyle/>
          <a:p>
            <a:r>
              <a:rPr lang="en-US" sz="2400" dirty="0"/>
              <a:t>Tie together concepts from previous stages</a:t>
            </a:r>
          </a:p>
          <a:p>
            <a:r>
              <a:rPr lang="en-US" sz="2400" dirty="0"/>
              <a:t>Content discovery, reuse, licensing, attribution, markdown formatting</a:t>
            </a:r>
          </a:p>
          <a:p>
            <a:r>
              <a:rPr lang="en-US" sz="2400" dirty="0"/>
              <a:t>Assume that appropriate content for reuse already discovered in Stage 2</a:t>
            </a:r>
          </a:p>
          <a:p>
            <a:r>
              <a:rPr lang="en-US" sz="2400" dirty="0"/>
              <a:t>License compatibility and attribution established in Stage 3</a:t>
            </a:r>
          </a:p>
          <a:p>
            <a:r>
              <a:rPr lang="en-US" sz="2400" dirty="0"/>
              <a:t>Next step: incorporate the content into the training, following the FAIR-by-Design methodology</a:t>
            </a:r>
          </a:p>
        </p:txBody>
      </p:sp>
      <p:pic>
        <p:nvPicPr>
          <p:cNvPr id="6" name="Picture 5">
            <a:extLst>
              <a:ext uri="{FF2B5EF4-FFF2-40B4-BE49-F238E27FC236}">
                <a16:creationId xmlns:a16="http://schemas.microsoft.com/office/drawing/2014/main" id="{8180C813-9893-866E-F45C-5E04A112108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18674" r="14940" b="1"/>
          <a:stretch/>
        </p:blipFill>
        <p:spPr>
          <a:xfrm>
            <a:off x="7071799" y="1944036"/>
            <a:ext cx="4683286" cy="3932870"/>
          </a:xfrm>
          <a:prstGeom prst="rect">
            <a:avLst/>
          </a:prstGeom>
          <a:noFill/>
        </p:spPr>
      </p:pic>
      <p:sp>
        <p:nvSpPr>
          <p:cNvPr id="4" name="Footer Placeholder 3">
            <a:extLst>
              <a:ext uri="{FF2B5EF4-FFF2-40B4-BE49-F238E27FC236}">
                <a16:creationId xmlns:a16="http://schemas.microsoft.com/office/drawing/2014/main" id="{352E9DAD-967E-F9C8-88B0-B87485414E9D}"/>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87D0D313-4907-C55E-60CF-9129B437B76D}"/>
              </a:ext>
              <a:ext uri="{C183D7F6-B498-43B3-948B-1728B52AA6E4}">
                <adec:decorative xmlns:adec="http://schemas.microsoft.com/office/drawing/2017/decorative" val="1"/>
              </a:ext>
            </a:extLst>
          </p:cNvPr>
          <p:cNvSpPr txBox="1"/>
          <p:nvPr/>
        </p:nvSpPr>
        <p:spPr>
          <a:xfrm>
            <a:off x="9341709" y="6038463"/>
            <a:ext cx="2823980" cy="276999"/>
          </a:xfrm>
          <a:prstGeom prst="rect">
            <a:avLst/>
          </a:prstGeom>
          <a:noFill/>
        </p:spPr>
        <p:txBody>
          <a:bodyPr wrap="square" rtlCol="0">
            <a:spAutoFit/>
          </a:bodyPr>
          <a:lstStyle/>
          <a:p>
            <a:r>
              <a:rPr lang="en-US" sz="1200" dirty="0"/>
              <a:t>Image by </a:t>
            </a:r>
            <a:r>
              <a:rPr lang="en-US" sz="1200" dirty="0">
                <a:hlinkClick r:id="rId3"/>
              </a:rPr>
              <a:t>WikimediaImages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5407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3E48-ADEE-1363-84B8-F5E477A4FDF0}"/>
              </a:ext>
            </a:extLst>
          </p:cNvPr>
          <p:cNvSpPr>
            <a:spLocks noGrp="1"/>
          </p:cNvSpPr>
          <p:nvPr>
            <p:ph type="title"/>
          </p:nvPr>
        </p:nvSpPr>
        <p:spPr>
          <a:xfrm>
            <a:off x="838200" y="365129"/>
            <a:ext cx="10515600" cy="1325563"/>
          </a:xfrm>
        </p:spPr>
        <p:txBody>
          <a:bodyPr anchor="ctr">
            <a:normAutofit/>
          </a:bodyPr>
          <a:lstStyle/>
          <a:p>
            <a:r>
              <a:rPr lang="en-US" dirty="0"/>
              <a:t>The Road Ahead</a:t>
            </a:r>
          </a:p>
        </p:txBody>
      </p:sp>
      <p:sp>
        <p:nvSpPr>
          <p:cNvPr id="3" name="Content Placeholder 2">
            <a:extLst>
              <a:ext uri="{FF2B5EF4-FFF2-40B4-BE49-F238E27FC236}">
                <a16:creationId xmlns:a16="http://schemas.microsoft.com/office/drawing/2014/main" id="{D018BE12-0569-2272-6A05-FED2188EFA9D}"/>
              </a:ext>
            </a:extLst>
          </p:cNvPr>
          <p:cNvSpPr>
            <a:spLocks noGrp="1"/>
          </p:cNvSpPr>
          <p:nvPr>
            <p:ph sz="half" idx="1"/>
          </p:nvPr>
        </p:nvSpPr>
        <p:spPr>
          <a:xfrm>
            <a:off x="838199" y="1825625"/>
            <a:ext cx="6365167" cy="4351338"/>
          </a:xfrm>
        </p:spPr>
        <p:txBody>
          <a:bodyPr>
            <a:normAutofit/>
          </a:bodyPr>
          <a:lstStyle/>
          <a:p>
            <a:r>
              <a:rPr lang="en-US" dirty="0"/>
              <a:t>✅</a:t>
            </a:r>
            <a:r>
              <a:rPr lang="en-US" strike="sngStrike" dirty="0"/>
              <a:t>Create a lesson plan</a:t>
            </a:r>
            <a:r>
              <a:rPr lang="en-US" dirty="0"/>
              <a:t> – done as part of the previous exercise</a:t>
            </a:r>
          </a:p>
          <a:p>
            <a:r>
              <a:rPr lang="en-US" dirty="0"/>
              <a:t>Create an activity</a:t>
            </a:r>
          </a:p>
          <a:p>
            <a:r>
              <a:rPr lang="en-US" dirty="0"/>
              <a:t>Create an assessment</a:t>
            </a:r>
          </a:p>
          <a:p>
            <a:r>
              <a:rPr lang="en-US" dirty="0"/>
              <a:t>Modify the existing content, making it compliant with the provided Markdown templates</a:t>
            </a:r>
          </a:p>
        </p:txBody>
      </p:sp>
      <p:pic>
        <p:nvPicPr>
          <p:cNvPr id="6" name="Picture 5">
            <a:extLst>
              <a:ext uri="{FF2B5EF4-FFF2-40B4-BE49-F238E27FC236}">
                <a16:creationId xmlns:a16="http://schemas.microsoft.com/office/drawing/2014/main" id="{CE2EE935-7BD2-3FAA-D0B1-E0DC287233A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3277" r="23922"/>
          <a:stretch/>
        </p:blipFill>
        <p:spPr>
          <a:xfrm>
            <a:off x="7315200" y="-1"/>
            <a:ext cx="4876800" cy="6354751"/>
          </a:xfrm>
          <a:prstGeom prst="rect">
            <a:avLst/>
          </a:prstGeom>
          <a:noFill/>
        </p:spPr>
      </p:pic>
      <p:sp>
        <p:nvSpPr>
          <p:cNvPr id="4" name="Footer Placeholder 3">
            <a:extLst>
              <a:ext uri="{FF2B5EF4-FFF2-40B4-BE49-F238E27FC236}">
                <a16:creationId xmlns:a16="http://schemas.microsoft.com/office/drawing/2014/main" id="{F346B75A-2EBC-178C-4B29-CED183F13D67}"/>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420C0DFD-E3AA-FDC4-E3DC-D7CAF93765BE}"/>
              </a:ext>
              <a:ext uri="{C183D7F6-B498-43B3-948B-1728B52AA6E4}">
                <adec:decorative xmlns:adec="http://schemas.microsoft.com/office/drawing/2017/decorative" val="1"/>
              </a:ext>
            </a:extLst>
          </p:cNvPr>
          <p:cNvSpPr txBox="1"/>
          <p:nvPr/>
        </p:nvSpPr>
        <p:spPr>
          <a:xfrm>
            <a:off x="0" y="6034897"/>
            <a:ext cx="2823980"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Larisa </a:t>
            </a:r>
            <a:r>
              <a:rPr lang="en-US" sz="1200" b="0" i="0" u="sng" dirty="0" err="1">
                <a:solidFill>
                  <a:srgbClr val="191B26"/>
                </a:solidFill>
                <a:effectLst/>
                <a:hlinkClick r:id="rId3"/>
              </a:rPr>
              <a:t>Koshkina</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90063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D1C26-6E12-EAE9-A90C-91DEBB95A1B8}"/>
              </a:ext>
            </a:extLst>
          </p:cNvPr>
          <p:cNvSpPr>
            <a:spLocks noGrp="1"/>
          </p:cNvSpPr>
          <p:nvPr>
            <p:ph type="title"/>
          </p:nvPr>
        </p:nvSpPr>
        <p:spPr/>
        <p:txBody>
          <a:bodyPr/>
          <a:lstStyle/>
          <a:p>
            <a:r>
              <a:rPr lang="en-US" dirty="0"/>
              <a:t>Assessments </a:t>
            </a:r>
          </a:p>
        </p:txBody>
      </p:sp>
      <p:sp>
        <p:nvSpPr>
          <p:cNvPr id="3" name="Content Placeholder 2">
            <a:extLst>
              <a:ext uri="{FF2B5EF4-FFF2-40B4-BE49-F238E27FC236}">
                <a16:creationId xmlns:a16="http://schemas.microsoft.com/office/drawing/2014/main" id="{9D5A5EF9-5E7B-D95E-D2C3-B81E459FCCF4}"/>
              </a:ext>
            </a:extLst>
          </p:cNvPr>
          <p:cNvSpPr>
            <a:spLocks noGrp="1"/>
          </p:cNvSpPr>
          <p:nvPr>
            <p:ph idx="1"/>
          </p:nvPr>
        </p:nvSpPr>
        <p:spPr/>
        <p:txBody>
          <a:bodyPr/>
          <a:lstStyle/>
          <a:p>
            <a:r>
              <a:rPr lang="en-US" dirty="0"/>
              <a:t>An assessment template is provided in the </a:t>
            </a:r>
            <a:r>
              <a:rPr lang="en-US" i="1" dirty="0"/>
              <a:t>templates</a:t>
            </a:r>
            <a:r>
              <a:rPr lang="en-US" dirty="0"/>
              <a:t> repository</a:t>
            </a:r>
          </a:p>
          <a:p>
            <a:r>
              <a:rPr lang="en-US" dirty="0"/>
              <a:t>Questions written in the open GIFT format</a:t>
            </a:r>
          </a:p>
          <a:p>
            <a:pPr lvl="1"/>
            <a:r>
              <a:rPr lang="en-US" dirty="0"/>
              <a:t>Plain text format</a:t>
            </a:r>
          </a:p>
          <a:p>
            <a:pPr lvl="1"/>
            <a:r>
              <a:rPr lang="en-US" dirty="0"/>
              <a:t>Third-party tools and generators exist as well</a:t>
            </a:r>
          </a:p>
          <a:p>
            <a:pPr lvl="1"/>
            <a:r>
              <a:rPr lang="en-US" b="0" i="0" u="none" strike="noStrike" dirty="0">
                <a:effectLst/>
                <a:latin typeface="-apple-system"/>
                <a:hlinkClick r:id="rId2"/>
              </a:rPr>
              <a:t>Moodle Cloze and GIFT Code Generator v4.01</a:t>
            </a:r>
            <a:endParaRPr lang="en-US" b="0" i="0" u="none" strike="noStrike" dirty="0">
              <a:effectLst/>
              <a:latin typeface="-apple-system"/>
            </a:endParaRPr>
          </a:p>
          <a:p>
            <a:pPr lvl="1"/>
            <a:r>
              <a:rPr lang="en-US" dirty="0">
                <a:latin typeface="-apple-system"/>
              </a:rPr>
              <a:t>Moodle exports</a:t>
            </a:r>
            <a:endParaRPr lang="en-US" b="0" i="0" u="none" strike="noStrike" dirty="0">
              <a:effectLst/>
              <a:latin typeface="-apple-system"/>
            </a:endParaRPr>
          </a:p>
          <a:p>
            <a:r>
              <a:rPr lang="en-US" dirty="0">
                <a:latin typeface="-apple-system"/>
              </a:rPr>
              <a:t>Can be directly imported into the Skills4EOSC learning platform</a:t>
            </a:r>
            <a:endParaRPr lang="en-US" b="0" i="0" u="none" strike="noStrike" dirty="0">
              <a:effectLst/>
              <a:latin typeface="-apple-system"/>
            </a:endParaRPr>
          </a:p>
        </p:txBody>
      </p:sp>
      <p:sp>
        <p:nvSpPr>
          <p:cNvPr id="4" name="Footer Placeholder 3">
            <a:extLst>
              <a:ext uri="{FF2B5EF4-FFF2-40B4-BE49-F238E27FC236}">
                <a16:creationId xmlns:a16="http://schemas.microsoft.com/office/drawing/2014/main" id="{A4F2455A-8AAF-7246-60DB-6750645C6A6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72725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5650-3BAC-E36C-45A2-9F25B322AD1A}"/>
              </a:ext>
            </a:extLst>
          </p:cNvPr>
          <p:cNvSpPr>
            <a:spLocks noGrp="1"/>
          </p:cNvSpPr>
          <p:nvPr>
            <p:ph type="title"/>
          </p:nvPr>
        </p:nvSpPr>
        <p:spPr/>
        <p:txBody>
          <a:bodyPr/>
          <a:lstStyle/>
          <a:p>
            <a:r>
              <a:rPr lang="en-US" dirty="0"/>
              <a:t>Activities</a:t>
            </a:r>
          </a:p>
        </p:txBody>
      </p:sp>
      <p:sp>
        <p:nvSpPr>
          <p:cNvPr id="3" name="Content Placeholder 2">
            <a:extLst>
              <a:ext uri="{FF2B5EF4-FFF2-40B4-BE49-F238E27FC236}">
                <a16:creationId xmlns:a16="http://schemas.microsoft.com/office/drawing/2014/main" id="{A1BF6E30-547F-E878-DBF1-A22518D567DE}"/>
              </a:ext>
            </a:extLst>
          </p:cNvPr>
          <p:cNvSpPr>
            <a:spLocks noGrp="1"/>
          </p:cNvSpPr>
          <p:nvPr>
            <p:ph idx="1"/>
          </p:nvPr>
        </p:nvSpPr>
        <p:spPr/>
        <p:txBody>
          <a:bodyPr/>
          <a:lstStyle/>
          <a:p>
            <a:r>
              <a:rPr lang="en-US" dirty="0"/>
              <a:t>An activity template is provided in the </a:t>
            </a:r>
            <a:r>
              <a:rPr lang="en-US" i="1" dirty="0"/>
              <a:t>templates</a:t>
            </a:r>
            <a:r>
              <a:rPr lang="en-US" dirty="0"/>
              <a:t> repository</a:t>
            </a:r>
          </a:p>
          <a:p>
            <a:r>
              <a:rPr lang="en-US" dirty="0"/>
              <a:t>Free text</a:t>
            </a:r>
          </a:p>
          <a:p>
            <a:r>
              <a:rPr lang="en-US" dirty="0"/>
              <a:t>Placeholder sections to be filled out</a:t>
            </a:r>
          </a:p>
          <a:p>
            <a:pPr lvl="1"/>
            <a:r>
              <a:rPr lang="en-US" dirty="0"/>
              <a:t>Summary description</a:t>
            </a:r>
          </a:p>
          <a:p>
            <a:pPr lvl="1"/>
            <a:r>
              <a:rPr lang="en-US" dirty="0"/>
              <a:t>Duration/number of participants/goals</a:t>
            </a:r>
          </a:p>
          <a:p>
            <a:pPr lvl="1"/>
            <a:r>
              <a:rPr lang="en-US" dirty="0"/>
              <a:t>Required materials (digital/physical equipment)</a:t>
            </a:r>
          </a:p>
          <a:p>
            <a:pPr lvl="1"/>
            <a:r>
              <a:rPr lang="en-US" dirty="0"/>
              <a:t>Instructions to conduct the activity</a:t>
            </a:r>
          </a:p>
          <a:p>
            <a:pPr lvl="1"/>
            <a:r>
              <a:rPr lang="en-US" dirty="0"/>
              <a:t>Tips and tricks for trainers</a:t>
            </a:r>
          </a:p>
          <a:p>
            <a:pPr lvl="1"/>
            <a:r>
              <a:rPr lang="en-US" dirty="0"/>
              <a:t>Related sources</a:t>
            </a:r>
          </a:p>
          <a:p>
            <a:endParaRPr lang="en-US" dirty="0"/>
          </a:p>
        </p:txBody>
      </p:sp>
      <p:sp>
        <p:nvSpPr>
          <p:cNvPr id="4" name="Footer Placeholder 3">
            <a:extLst>
              <a:ext uri="{FF2B5EF4-FFF2-40B4-BE49-F238E27FC236}">
                <a16:creationId xmlns:a16="http://schemas.microsoft.com/office/drawing/2014/main" id="{AC9CF393-65F6-B52C-6DEE-D798F25E3A70}"/>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4201129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DA80C-C992-D0B1-ED9C-9F6EECC1AB23}"/>
              </a:ext>
            </a:extLst>
          </p:cNvPr>
          <p:cNvSpPr>
            <a:spLocks noGrp="1"/>
          </p:cNvSpPr>
          <p:nvPr>
            <p:ph type="title"/>
          </p:nvPr>
        </p:nvSpPr>
        <p:spPr/>
        <p:txBody>
          <a:bodyPr/>
          <a:lstStyle/>
          <a:p>
            <a:r>
              <a:rPr lang="en-US" dirty="0"/>
              <a:t>Adapting Existing Content</a:t>
            </a:r>
          </a:p>
        </p:txBody>
      </p:sp>
      <p:graphicFrame>
        <p:nvGraphicFramePr>
          <p:cNvPr id="8" name="Content Placeholder 7" descr="Source format can vary: .md, pdf, .docx...&#10;&#10;Editing the learning unit template, filling out necessary sections&#10;&#10;Adding Markdown metadata in the header&#10;&#10;Adapting the source content to be compliant with the base Markdown specification">
            <a:extLst>
              <a:ext uri="{FF2B5EF4-FFF2-40B4-BE49-F238E27FC236}">
                <a16:creationId xmlns:a16="http://schemas.microsoft.com/office/drawing/2014/main" id="{FBC0BE70-BAE8-BB26-DEE6-F0B794CBF559}"/>
              </a:ext>
            </a:extLst>
          </p:cNvPr>
          <p:cNvGraphicFramePr>
            <a:graphicFrameLocks noGrp="1"/>
          </p:cNvGraphicFramePr>
          <p:nvPr>
            <p:ph idx="1"/>
            <p:extLst>
              <p:ext uri="{D42A27DB-BD31-4B8C-83A1-F6EECF244321}">
                <p14:modId xmlns:p14="http://schemas.microsoft.com/office/powerpoint/2010/main" val="4758955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BB94DACE-4F19-C510-A21F-04ED39CE905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325824284"/>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406</TotalTime>
  <Words>764</Words>
  <Application>Microsoft Office PowerPoint</Application>
  <DocSecurity>0</DocSecurity>
  <PresentationFormat>Widescreen</PresentationFormat>
  <Paragraphs>95</Paragraphs>
  <Slides>16</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-apple-system</vt:lpstr>
      <vt:lpstr>Calibri</vt:lpstr>
      <vt:lpstr>Quicksand SemiBold</vt:lpstr>
      <vt:lpstr>Quicksand</vt:lpstr>
      <vt:lpstr>Tema di Office</vt:lpstr>
      <vt:lpstr>1_Tema di Office</vt:lpstr>
      <vt:lpstr>Content Mix</vt:lpstr>
      <vt:lpstr>Learning Objectives</vt:lpstr>
      <vt:lpstr>Agenda</vt:lpstr>
      <vt:lpstr>Introduction</vt:lpstr>
      <vt:lpstr>Readiness Check</vt:lpstr>
      <vt:lpstr>The Road Ahead</vt:lpstr>
      <vt:lpstr>Assessments </vt:lpstr>
      <vt:lpstr>Activities</vt:lpstr>
      <vt:lpstr>Adapting Existing Content</vt:lpstr>
      <vt:lpstr>Observing Changes</vt:lpstr>
      <vt:lpstr>Content Mix in Practice</vt:lpstr>
      <vt:lpstr>Decisions, Decisions…</vt:lpstr>
      <vt:lpstr>Get Down to Business (1) </vt:lpstr>
      <vt:lpstr>Get Down to Business (2)</vt:lpstr>
      <vt:lpstr>Run Through the Finish Line</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32</cp:revision>
  <dcterms:created xsi:type="dcterms:W3CDTF">2022-09-22T13:19:16Z</dcterms:created>
  <dcterms:modified xsi:type="dcterms:W3CDTF">2023-08-22T10:01:59Z</dcterms:modified>
  <cp:category/>
  <dc:identifier/>
  <cp:contentStatus/>
  <dc:language/>
  <cp:version/>
</cp:coreProperties>
</file>